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3"/>
  </p:notesMasterIdLst>
  <p:sldIdLst>
    <p:sldId id="276" r:id="rId2"/>
    <p:sldId id="278" r:id="rId3"/>
    <p:sldId id="256" r:id="rId4"/>
    <p:sldId id="277" r:id="rId5"/>
    <p:sldId id="257" r:id="rId6"/>
    <p:sldId id="279" r:id="rId7"/>
    <p:sldId id="258" r:id="rId8"/>
    <p:sldId id="271" r:id="rId9"/>
    <p:sldId id="272" r:id="rId10"/>
    <p:sldId id="259" r:id="rId11"/>
    <p:sldId id="273" r:id="rId12"/>
    <p:sldId id="280" r:id="rId13"/>
    <p:sldId id="263" r:id="rId14"/>
    <p:sldId id="281" r:id="rId15"/>
    <p:sldId id="266" r:id="rId16"/>
    <p:sldId id="282" r:id="rId17"/>
    <p:sldId id="267" r:id="rId18"/>
    <p:sldId id="283" r:id="rId19"/>
    <p:sldId id="268" r:id="rId20"/>
    <p:sldId id="284" r:id="rId21"/>
    <p:sldId id="269" r:id="rId22"/>
    <p:sldId id="285" r:id="rId23"/>
    <p:sldId id="270" r:id="rId24"/>
    <p:sldId id="286" r:id="rId25"/>
    <p:sldId id="260" r:id="rId26"/>
    <p:sldId id="264" r:id="rId27"/>
    <p:sldId id="287" r:id="rId28"/>
    <p:sldId id="274" r:id="rId29"/>
    <p:sldId id="288" r:id="rId30"/>
    <p:sldId id="275" r:id="rId31"/>
    <p:sldId id="289" r:id="rId32"/>
  </p:sldIdLst>
  <p:sldSz cx="14630400" cy="8229600"/>
  <p:notesSz cx="8229600" cy="14630400"/>
  <p:embeddedFontLst>
    <p:embeddedFont>
      <p:font typeface="Arial Unicode MS" panose="020B0604020202020204" pitchFamily="34" charset="-128"/>
      <p:regular r:id="rId34"/>
    </p:embeddedFont>
    <p:embeddedFont>
      <p:font typeface="Raleway" panose="020B0604020202020204" charset="0"/>
      <p:regular r:id="rId35"/>
    </p:embeddedFont>
    <p:embeddedFont>
      <p:font typeface="Bodoni MT Black" panose="02070A03080606020203" pitchFamily="18" charset="0"/>
      <p:bold r:id="rId36"/>
      <p:boldItalic r:id="rId37"/>
    </p:embeddedFont>
    <p:embeddedFont>
      <p:font typeface="MV Boli" panose="02000500030200090000" pitchFamily="2" charset="0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Prata" panose="020B0604020202020204" charset="0"/>
      <p:regular r:id="rId43"/>
    </p:embeddedFont>
    <p:embeddedFont>
      <p:font typeface="Bahnschrift SemiLight SemiConde" panose="020B0502040204020203" pitchFamily="34" charset="0"/>
      <p:regular r:id="rId44"/>
    </p:embeddedFont>
    <p:embeddedFont>
      <p:font typeface="Bodoni MT" panose="02070603080606020203" pitchFamily="18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9000"/>
    <a:srgbClr val="1B1C1D"/>
    <a:srgbClr val="B9D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4" autoAdjust="0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9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261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872081-uhd_3840_2160_25f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5000"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846243" y="3292488"/>
            <a:ext cx="873888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SemiLight SemiConde" panose="020B0502040204020203" pitchFamily="34" charset="0"/>
              </a:rPr>
              <a:t> </a:t>
            </a:r>
            <a:r>
              <a:rPr 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</a:rPr>
              <a:t>Presented by</a:t>
            </a:r>
            <a:r>
              <a:rPr lang="en-US" sz="6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</a:rPr>
              <a:t>:</a:t>
            </a:r>
            <a:endParaRPr lang="en-US" sz="6000" dirty="0">
              <a:solidFill>
                <a:schemeClr val="accent4">
                  <a:lumMod val="60000"/>
                  <a:lumOff val="40000"/>
                </a:schemeClr>
              </a:solidFill>
              <a:latin typeface="Bodoni MT Black" panose="02070A03080606020203" pitchFamily="18" charset="0"/>
            </a:endParaRPr>
          </a:p>
          <a:p>
            <a:r>
              <a:rPr lang="en-US" sz="6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</a:rPr>
              <a:t>Maryam Fareed</a:t>
            </a:r>
          </a:p>
          <a:p>
            <a:r>
              <a:rPr 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</a:rPr>
              <a:t>Youmna Saifullah</a:t>
            </a:r>
          </a:p>
          <a:p>
            <a:endParaRPr lang="en-US" sz="6000" dirty="0">
              <a:latin typeface="Bodoni MT Black" panose="02070A03080606020203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141316" y="199126"/>
            <a:ext cx="10347767" cy="2060294"/>
          </a:xfrm>
          <a:prstGeom prst="roundRect">
            <a:avLst>
              <a:gd name="adj" fmla="val 50000"/>
            </a:avLst>
          </a:prstGeom>
          <a:solidFill>
            <a:schemeClr val="tx1">
              <a:alpha val="26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latin typeface="Bodoni MT Black" panose="02070A03080606020203" pitchFamily="18" charset="0"/>
              </a:rPr>
              <a:t>      RENTAL CAR APP </a:t>
            </a:r>
            <a:endParaRPr lang="en-US" sz="6000" dirty="0">
              <a:latin typeface="Bodoni MT Black" panose="02070A03080606020203" pitchFamily="18" charset="0"/>
            </a:endParaRPr>
          </a:p>
        </p:txBody>
      </p:sp>
      <p:sp>
        <p:nvSpPr>
          <p:cNvPr id="9" name="Flowchart: Off-page Connector 8"/>
          <p:cNvSpPr/>
          <p:nvPr/>
        </p:nvSpPr>
        <p:spPr>
          <a:xfrm rot="16200000">
            <a:off x="2967619" y="352560"/>
            <a:ext cx="802084" cy="1625668"/>
          </a:xfrm>
          <a:prstGeom prst="flowChartOffpageConnector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038782" y="868524"/>
            <a:ext cx="659757" cy="593738"/>
          </a:xfrm>
          <a:prstGeom prst="ellipse">
            <a:avLst/>
          </a:prstGeom>
          <a:solidFill>
            <a:schemeClr val="accent4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86559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/>
          <p:cNvSpPr/>
          <p:nvPr/>
        </p:nvSpPr>
        <p:spPr>
          <a:xfrm>
            <a:off x="663059" y="521851"/>
            <a:ext cx="4736544" cy="591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Polymorphism:</a:t>
            </a:r>
            <a:endParaRPr lang="en-US" sz="37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Shape 1"/>
          <p:cNvSpPr/>
          <p:nvPr/>
        </p:nvSpPr>
        <p:spPr>
          <a:xfrm>
            <a:off x="935712" y="1492687"/>
            <a:ext cx="22860" cy="6214943"/>
          </a:xfrm>
          <a:prstGeom prst="roundRect">
            <a:avLst>
              <a:gd name="adj" fmla="val 124319"/>
            </a:avLst>
          </a:prstGeom>
          <a:solidFill>
            <a:srgbClr val="535455"/>
          </a:solidFill>
          <a:ln/>
        </p:spPr>
      </p:sp>
      <p:sp>
        <p:nvSpPr>
          <p:cNvPr id="18" name="Shape 2"/>
          <p:cNvSpPr/>
          <p:nvPr/>
        </p:nvSpPr>
        <p:spPr>
          <a:xfrm>
            <a:off x="1137404" y="1907500"/>
            <a:ext cx="663059" cy="22860"/>
          </a:xfrm>
          <a:prstGeom prst="roundRect">
            <a:avLst>
              <a:gd name="adj" fmla="val 124319"/>
            </a:avLst>
          </a:prstGeom>
          <a:solidFill>
            <a:srgbClr val="535455"/>
          </a:solidFill>
          <a:ln/>
        </p:spPr>
      </p:sp>
      <p:sp>
        <p:nvSpPr>
          <p:cNvPr id="19" name="Shape 3"/>
          <p:cNvSpPr/>
          <p:nvPr/>
        </p:nvSpPr>
        <p:spPr>
          <a:xfrm>
            <a:off x="734020" y="1705808"/>
            <a:ext cx="426244" cy="42624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20" name="Text 4"/>
          <p:cNvSpPr/>
          <p:nvPr/>
        </p:nvSpPr>
        <p:spPr>
          <a:xfrm>
            <a:off x="898088" y="1776770"/>
            <a:ext cx="98108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21" name="Text 5"/>
          <p:cNvSpPr/>
          <p:nvPr/>
        </p:nvSpPr>
        <p:spPr>
          <a:xfrm>
            <a:off x="1941671" y="1652001"/>
            <a:ext cx="5949634" cy="419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Custom </a:t>
            </a:r>
            <a:r>
              <a:rPr lang="en-US" sz="185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Widges</a:t>
            </a:r>
            <a:r>
              <a:rPr lang="en-US" sz="185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(</a:t>
            </a:r>
            <a:r>
              <a:rPr lang="en-US" sz="185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CarCard</a:t>
            </a:r>
            <a:r>
              <a:rPr lang="en-US" sz="185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5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Widges</a:t>
            </a:r>
            <a:r>
              <a:rPr lang="en-US" sz="185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endParaRPr lang="en-US" sz="18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Shape 7"/>
          <p:cNvSpPr/>
          <p:nvPr/>
        </p:nvSpPr>
        <p:spPr>
          <a:xfrm>
            <a:off x="1137404" y="3188375"/>
            <a:ext cx="663059" cy="22860"/>
          </a:xfrm>
          <a:prstGeom prst="roundRect">
            <a:avLst>
              <a:gd name="adj" fmla="val 124319"/>
            </a:avLst>
          </a:prstGeom>
          <a:solidFill>
            <a:srgbClr val="535455"/>
          </a:solidFill>
          <a:ln/>
        </p:spPr>
      </p:sp>
      <p:sp>
        <p:nvSpPr>
          <p:cNvPr id="23" name="Shape 8"/>
          <p:cNvSpPr/>
          <p:nvPr/>
        </p:nvSpPr>
        <p:spPr>
          <a:xfrm>
            <a:off x="734020" y="2986683"/>
            <a:ext cx="426244" cy="42624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24" name="Text 9"/>
          <p:cNvSpPr/>
          <p:nvPr/>
        </p:nvSpPr>
        <p:spPr>
          <a:xfrm>
            <a:off x="859988" y="3057644"/>
            <a:ext cx="174188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25" name="Text 10"/>
          <p:cNvSpPr/>
          <p:nvPr/>
        </p:nvSpPr>
        <p:spPr>
          <a:xfrm>
            <a:off x="1989176" y="2962989"/>
            <a:ext cx="5760921" cy="449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Stateless and </a:t>
            </a:r>
            <a:r>
              <a:rPr lang="en-US" sz="185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Stateful</a:t>
            </a:r>
            <a:r>
              <a:rPr lang="en-US" sz="185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5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W</a:t>
            </a:r>
            <a:r>
              <a:rPr lang="en-US" sz="185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idge</a:t>
            </a:r>
            <a:r>
              <a:rPr lang="en-US" sz="185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override</a:t>
            </a:r>
            <a:endParaRPr lang="en-US" sz="18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Shape 12"/>
          <p:cNvSpPr/>
          <p:nvPr/>
        </p:nvSpPr>
        <p:spPr>
          <a:xfrm>
            <a:off x="1137404" y="4469249"/>
            <a:ext cx="663059" cy="22860"/>
          </a:xfrm>
          <a:prstGeom prst="roundRect">
            <a:avLst>
              <a:gd name="adj" fmla="val 124319"/>
            </a:avLst>
          </a:prstGeom>
          <a:solidFill>
            <a:srgbClr val="535455"/>
          </a:solidFill>
          <a:ln/>
        </p:spPr>
      </p:sp>
      <p:sp>
        <p:nvSpPr>
          <p:cNvPr id="27" name="Shape 13"/>
          <p:cNvSpPr/>
          <p:nvPr/>
        </p:nvSpPr>
        <p:spPr>
          <a:xfrm>
            <a:off x="734020" y="4267557"/>
            <a:ext cx="426244" cy="42624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28" name="Text 14"/>
          <p:cNvSpPr/>
          <p:nvPr/>
        </p:nvSpPr>
        <p:spPr>
          <a:xfrm>
            <a:off x="859036" y="4338518"/>
            <a:ext cx="17621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29" name="Shape 17"/>
          <p:cNvSpPr/>
          <p:nvPr/>
        </p:nvSpPr>
        <p:spPr>
          <a:xfrm>
            <a:off x="1137404" y="5750123"/>
            <a:ext cx="663059" cy="22860"/>
          </a:xfrm>
          <a:prstGeom prst="roundRect">
            <a:avLst>
              <a:gd name="adj" fmla="val 124319"/>
            </a:avLst>
          </a:prstGeom>
          <a:solidFill>
            <a:srgbClr val="535455"/>
          </a:solidFill>
          <a:ln/>
        </p:spPr>
      </p:sp>
      <p:sp>
        <p:nvSpPr>
          <p:cNvPr id="30" name="Shape 18"/>
          <p:cNvSpPr/>
          <p:nvPr/>
        </p:nvSpPr>
        <p:spPr>
          <a:xfrm>
            <a:off x="734020" y="5548432"/>
            <a:ext cx="426244" cy="42624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31" name="Text 19"/>
          <p:cNvSpPr/>
          <p:nvPr/>
        </p:nvSpPr>
        <p:spPr>
          <a:xfrm>
            <a:off x="864037" y="5619393"/>
            <a:ext cx="166211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200" dirty="0"/>
          </a:p>
        </p:txBody>
      </p:sp>
      <p:sp>
        <p:nvSpPr>
          <p:cNvPr id="32" name="Shape 22"/>
          <p:cNvSpPr/>
          <p:nvPr/>
        </p:nvSpPr>
        <p:spPr>
          <a:xfrm>
            <a:off x="1137404" y="7030998"/>
            <a:ext cx="663059" cy="22860"/>
          </a:xfrm>
          <a:prstGeom prst="roundRect">
            <a:avLst>
              <a:gd name="adj" fmla="val 124319"/>
            </a:avLst>
          </a:prstGeom>
          <a:solidFill>
            <a:srgbClr val="535455"/>
          </a:solidFill>
          <a:ln/>
        </p:spPr>
      </p:sp>
      <p:sp>
        <p:nvSpPr>
          <p:cNvPr id="33" name="Shape 23"/>
          <p:cNvSpPr/>
          <p:nvPr/>
        </p:nvSpPr>
        <p:spPr>
          <a:xfrm>
            <a:off x="734020" y="6829306"/>
            <a:ext cx="426244" cy="42624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34" name="Text 24"/>
          <p:cNvSpPr/>
          <p:nvPr/>
        </p:nvSpPr>
        <p:spPr>
          <a:xfrm>
            <a:off x="861060" y="6900267"/>
            <a:ext cx="172164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200" dirty="0"/>
          </a:p>
        </p:txBody>
      </p:sp>
      <p:sp>
        <p:nvSpPr>
          <p:cNvPr id="35" name="TextBox 34"/>
          <p:cNvSpPr txBox="1"/>
          <p:nvPr/>
        </p:nvSpPr>
        <p:spPr>
          <a:xfrm>
            <a:off x="1902619" y="4256738"/>
            <a:ext cx="626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Polymorphism UI with 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Listview.builder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8273" y="5550667"/>
            <a:ext cx="626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Usage of Authservice Class with Different User Types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96429" y="6900267"/>
            <a:ext cx="584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Overriding Animation 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Behaviour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in Car Detail Page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2601903" y="7546428"/>
            <a:ext cx="1944414" cy="578069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419" y="1575608"/>
            <a:ext cx="7048982" cy="536226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059" y="521851"/>
            <a:ext cx="4736544" cy="591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Abstraction:</a:t>
            </a:r>
            <a:endParaRPr lang="en-US" sz="37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935712" y="1492687"/>
            <a:ext cx="22860" cy="6214943"/>
          </a:xfrm>
          <a:prstGeom prst="roundRect">
            <a:avLst>
              <a:gd name="adj" fmla="val 124319"/>
            </a:avLst>
          </a:prstGeom>
          <a:solidFill>
            <a:srgbClr val="535455"/>
          </a:solidFill>
          <a:ln/>
        </p:spPr>
      </p:sp>
      <p:sp>
        <p:nvSpPr>
          <p:cNvPr id="4" name="Shape 2"/>
          <p:cNvSpPr/>
          <p:nvPr/>
        </p:nvSpPr>
        <p:spPr>
          <a:xfrm>
            <a:off x="1137404" y="1907500"/>
            <a:ext cx="663059" cy="22860"/>
          </a:xfrm>
          <a:prstGeom prst="roundRect">
            <a:avLst>
              <a:gd name="adj" fmla="val 124319"/>
            </a:avLst>
          </a:prstGeom>
          <a:solidFill>
            <a:srgbClr val="535455"/>
          </a:solidFill>
          <a:ln/>
        </p:spPr>
      </p:sp>
      <p:sp>
        <p:nvSpPr>
          <p:cNvPr id="5" name="Shape 3"/>
          <p:cNvSpPr/>
          <p:nvPr/>
        </p:nvSpPr>
        <p:spPr>
          <a:xfrm>
            <a:off x="734020" y="1705808"/>
            <a:ext cx="426244" cy="42624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6" name="Text 4"/>
          <p:cNvSpPr/>
          <p:nvPr/>
        </p:nvSpPr>
        <p:spPr>
          <a:xfrm>
            <a:off x="898088" y="1776770"/>
            <a:ext cx="98108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941671" y="1652001"/>
            <a:ext cx="5949634" cy="419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Abstraction in AuthService class</a:t>
            </a:r>
            <a:endParaRPr lang="en-US" sz="18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Shape 7"/>
          <p:cNvSpPr/>
          <p:nvPr/>
        </p:nvSpPr>
        <p:spPr>
          <a:xfrm>
            <a:off x="1137404" y="3188375"/>
            <a:ext cx="663059" cy="22860"/>
          </a:xfrm>
          <a:prstGeom prst="roundRect">
            <a:avLst>
              <a:gd name="adj" fmla="val 124319"/>
            </a:avLst>
          </a:prstGeom>
          <a:solidFill>
            <a:srgbClr val="535455"/>
          </a:solidFill>
          <a:ln/>
        </p:spPr>
      </p:sp>
      <p:sp>
        <p:nvSpPr>
          <p:cNvPr id="9" name="Shape 8"/>
          <p:cNvSpPr/>
          <p:nvPr/>
        </p:nvSpPr>
        <p:spPr>
          <a:xfrm>
            <a:off x="734020" y="2986683"/>
            <a:ext cx="426244" cy="42624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0" name="Text 9"/>
          <p:cNvSpPr/>
          <p:nvPr/>
        </p:nvSpPr>
        <p:spPr>
          <a:xfrm>
            <a:off x="859988" y="3057644"/>
            <a:ext cx="174188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10"/>
          <p:cNvSpPr/>
          <p:nvPr/>
        </p:nvSpPr>
        <p:spPr>
          <a:xfrm>
            <a:off x="1989176" y="2962989"/>
            <a:ext cx="5760921" cy="449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Car Model Class Abstracts Car Data</a:t>
            </a:r>
            <a:endParaRPr lang="en-US" sz="18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Shape 12"/>
          <p:cNvSpPr/>
          <p:nvPr/>
        </p:nvSpPr>
        <p:spPr>
          <a:xfrm>
            <a:off x="1137404" y="4469249"/>
            <a:ext cx="663059" cy="22860"/>
          </a:xfrm>
          <a:prstGeom prst="roundRect">
            <a:avLst>
              <a:gd name="adj" fmla="val 124319"/>
            </a:avLst>
          </a:prstGeom>
          <a:solidFill>
            <a:srgbClr val="535455"/>
          </a:solidFill>
          <a:ln/>
        </p:spPr>
      </p:sp>
      <p:sp>
        <p:nvSpPr>
          <p:cNvPr id="13" name="Shape 13"/>
          <p:cNvSpPr/>
          <p:nvPr/>
        </p:nvSpPr>
        <p:spPr>
          <a:xfrm>
            <a:off x="734020" y="4267557"/>
            <a:ext cx="426244" cy="42624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4" name="Text 14"/>
          <p:cNvSpPr/>
          <p:nvPr/>
        </p:nvSpPr>
        <p:spPr>
          <a:xfrm>
            <a:off x="859036" y="4338518"/>
            <a:ext cx="17621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Shape 17"/>
          <p:cNvSpPr/>
          <p:nvPr/>
        </p:nvSpPr>
        <p:spPr>
          <a:xfrm>
            <a:off x="1137404" y="5750123"/>
            <a:ext cx="663059" cy="22860"/>
          </a:xfrm>
          <a:prstGeom prst="roundRect">
            <a:avLst>
              <a:gd name="adj" fmla="val 124319"/>
            </a:avLst>
          </a:prstGeom>
          <a:solidFill>
            <a:srgbClr val="535455"/>
          </a:solidFill>
          <a:ln/>
        </p:spPr>
      </p:sp>
      <p:sp>
        <p:nvSpPr>
          <p:cNvPr id="16" name="Shape 18"/>
          <p:cNvSpPr/>
          <p:nvPr/>
        </p:nvSpPr>
        <p:spPr>
          <a:xfrm>
            <a:off x="734020" y="5548432"/>
            <a:ext cx="426244" cy="42624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9"/>
          <p:cNvSpPr/>
          <p:nvPr/>
        </p:nvSpPr>
        <p:spPr>
          <a:xfrm>
            <a:off x="864037" y="5619393"/>
            <a:ext cx="166211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200" dirty="0"/>
          </a:p>
        </p:txBody>
      </p:sp>
      <p:sp>
        <p:nvSpPr>
          <p:cNvPr id="18" name="Shape 22"/>
          <p:cNvSpPr/>
          <p:nvPr/>
        </p:nvSpPr>
        <p:spPr>
          <a:xfrm>
            <a:off x="1137404" y="7030998"/>
            <a:ext cx="663059" cy="22860"/>
          </a:xfrm>
          <a:prstGeom prst="roundRect">
            <a:avLst>
              <a:gd name="adj" fmla="val 124319"/>
            </a:avLst>
          </a:prstGeom>
          <a:solidFill>
            <a:srgbClr val="535455"/>
          </a:solidFill>
          <a:ln/>
        </p:spPr>
      </p:sp>
      <p:sp>
        <p:nvSpPr>
          <p:cNvPr id="19" name="Shape 23"/>
          <p:cNvSpPr/>
          <p:nvPr/>
        </p:nvSpPr>
        <p:spPr>
          <a:xfrm>
            <a:off x="734020" y="6829306"/>
            <a:ext cx="426244" cy="42624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20" name="Text 24"/>
          <p:cNvSpPr/>
          <p:nvPr/>
        </p:nvSpPr>
        <p:spPr>
          <a:xfrm>
            <a:off x="861060" y="6900267"/>
            <a:ext cx="172164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200" dirty="0"/>
          </a:p>
        </p:txBody>
      </p:sp>
      <p:sp>
        <p:nvSpPr>
          <p:cNvPr id="21" name="TextBox 20"/>
          <p:cNvSpPr txBox="1"/>
          <p:nvPr/>
        </p:nvSpPr>
        <p:spPr>
          <a:xfrm>
            <a:off x="1902619" y="4256738"/>
            <a:ext cx="626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UI Abstraction with 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Staeless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and 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Stateful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Widges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28579" y="5563810"/>
            <a:ext cx="626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Abstracting Map features in Map Detail Page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96429" y="6900267"/>
            <a:ext cx="584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Abstraction in 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Bussiness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Logic( Car bloc State Management)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2601903" y="7546428"/>
            <a:ext cx="1944414" cy="578069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901" y="1705808"/>
            <a:ext cx="6326499" cy="53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956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96055" y="3177004"/>
            <a:ext cx="11666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BF9000"/>
                </a:solidFill>
                <a:latin typeface="Bodoni MT" panose="02070603080606020203" pitchFamily="18" charset="0"/>
              </a:rPr>
              <a:t>SYSTEM ARCHITECTURE</a:t>
            </a:r>
          </a:p>
        </p:txBody>
      </p:sp>
      <p:sp>
        <p:nvSpPr>
          <p:cNvPr id="4" name="Pentagon 3"/>
          <p:cNvSpPr/>
          <p:nvPr/>
        </p:nvSpPr>
        <p:spPr>
          <a:xfrm>
            <a:off x="0" y="3184435"/>
            <a:ext cx="2596055" cy="1229711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454359" y="7627716"/>
            <a:ext cx="2083444" cy="601884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85354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6625"/>
            <a:ext cx="6286262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System Architecture</a:t>
            </a:r>
            <a:endParaRPr lang="en-US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2639735" y="1986915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Frontend</a:t>
            </a:r>
            <a:endParaRPr lang="en-US" sz="4000" dirty="0"/>
          </a:p>
        </p:txBody>
      </p:sp>
      <p:sp>
        <p:nvSpPr>
          <p:cNvPr id="6" name="Text 4"/>
          <p:cNvSpPr/>
          <p:nvPr/>
        </p:nvSpPr>
        <p:spPr>
          <a:xfrm>
            <a:off x="2639735" y="2470666"/>
            <a:ext cx="11562402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User-friendly interface built with modern technologies for a seamless experience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/>
          </a:p>
        </p:txBody>
      </p:sp>
      <p:sp>
        <p:nvSpPr>
          <p:cNvPr id="3" name="Shape 1"/>
          <p:cNvSpPr/>
          <p:nvPr/>
        </p:nvSpPr>
        <p:spPr>
          <a:xfrm>
            <a:off x="782955" y="1763197"/>
            <a:ext cx="1416235" cy="1289090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1097982" y="2481120"/>
            <a:ext cx="671656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4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Prata" panose="020B0604020202020204" charset="0"/>
              </a:rPr>
              <a:t>1</a:t>
            </a:r>
            <a:endParaRPr lang="en-US" sz="4800" dirty="0">
              <a:solidFill>
                <a:schemeClr val="accent4">
                  <a:lumMod val="60000"/>
                  <a:lumOff val="40000"/>
                </a:schemeClr>
              </a:solidFill>
              <a:latin typeface="Prata" panose="020B060402020202020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3109436" y="3298011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Backend</a:t>
            </a:r>
            <a:endParaRPr lang="en-US" sz="4000" dirty="0"/>
          </a:p>
        </p:txBody>
      </p:sp>
      <p:sp>
        <p:nvSpPr>
          <p:cNvPr id="11" name="Text 9"/>
          <p:cNvSpPr/>
          <p:nvPr/>
        </p:nvSpPr>
        <p:spPr>
          <a:xfrm>
            <a:off x="3109436" y="3733324"/>
            <a:ext cx="8262104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Secure and robust backend infrastructure for data management and processing.</a:t>
            </a:r>
            <a:endParaRPr lang="en-US" sz="2400" dirty="0"/>
          </a:p>
        </p:txBody>
      </p:sp>
      <p:sp>
        <p:nvSpPr>
          <p:cNvPr id="8" name="Shape 6"/>
          <p:cNvSpPr/>
          <p:nvPr/>
        </p:nvSpPr>
        <p:spPr>
          <a:xfrm>
            <a:off x="782955" y="3164086"/>
            <a:ext cx="2064417" cy="1289090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2" name="Shape 10"/>
          <p:cNvSpPr/>
          <p:nvPr/>
        </p:nvSpPr>
        <p:spPr>
          <a:xfrm>
            <a:off x="3109436" y="4345762"/>
            <a:ext cx="10166726" cy="66119"/>
          </a:xfrm>
          <a:prstGeom prst="roundRect">
            <a:avLst>
              <a:gd name="adj" fmla="val 220198"/>
            </a:avLst>
          </a:prstGeom>
          <a:solidFill>
            <a:srgbClr val="535455"/>
          </a:solidFill>
          <a:ln/>
        </p:spPr>
      </p:sp>
      <p:sp>
        <p:nvSpPr>
          <p:cNvPr id="15" name="Text 13"/>
          <p:cNvSpPr/>
          <p:nvPr/>
        </p:nvSpPr>
        <p:spPr>
          <a:xfrm>
            <a:off x="3696123" y="4661654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Database</a:t>
            </a:r>
            <a:endParaRPr lang="en-US" sz="4000" dirty="0"/>
          </a:p>
        </p:txBody>
      </p:sp>
      <p:sp>
        <p:nvSpPr>
          <p:cNvPr id="16" name="Text 14"/>
          <p:cNvSpPr/>
          <p:nvPr/>
        </p:nvSpPr>
        <p:spPr>
          <a:xfrm>
            <a:off x="3696123" y="5164316"/>
            <a:ext cx="7538323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Reliable database to store user data, car information, and booking details.</a:t>
            </a:r>
            <a:endParaRPr lang="en-US" sz="2400" dirty="0"/>
          </a:p>
        </p:txBody>
      </p:sp>
      <p:sp>
        <p:nvSpPr>
          <p:cNvPr id="13" name="Shape 11"/>
          <p:cNvSpPr/>
          <p:nvPr/>
        </p:nvSpPr>
        <p:spPr>
          <a:xfrm>
            <a:off x="782955" y="4564975"/>
            <a:ext cx="2689450" cy="1289090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4" name="Text 12"/>
          <p:cNvSpPr/>
          <p:nvPr/>
        </p:nvSpPr>
        <p:spPr>
          <a:xfrm>
            <a:off x="1242054" y="5173613"/>
            <a:ext cx="1424011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Shape 15"/>
          <p:cNvSpPr/>
          <p:nvPr/>
        </p:nvSpPr>
        <p:spPr>
          <a:xfrm>
            <a:off x="3696123" y="5815250"/>
            <a:ext cx="9429568" cy="52488"/>
          </a:xfrm>
          <a:prstGeom prst="roundRect">
            <a:avLst>
              <a:gd name="adj" fmla="val 220198"/>
            </a:avLst>
          </a:prstGeom>
          <a:solidFill>
            <a:srgbClr val="535455"/>
          </a:solidFill>
          <a:ln/>
        </p:spPr>
      </p:sp>
      <p:sp>
        <p:nvSpPr>
          <p:cNvPr id="20" name="Text 18"/>
          <p:cNvSpPr/>
          <p:nvPr/>
        </p:nvSpPr>
        <p:spPr>
          <a:xfrm>
            <a:off x="4193834" y="6216015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API</a:t>
            </a:r>
            <a:endParaRPr lang="en-US" sz="4000" dirty="0"/>
          </a:p>
        </p:txBody>
      </p:sp>
      <p:sp>
        <p:nvSpPr>
          <p:cNvPr id="21" name="Text 19"/>
          <p:cNvSpPr/>
          <p:nvPr/>
        </p:nvSpPr>
        <p:spPr>
          <a:xfrm>
            <a:off x="4261204" y="6656501"/>
            <a:ext cx="9790461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API integration with car rental companies for real-time data and booking confirmations.</a:t>
            </a:r>
            <a:endParaRPr lang="en-US" sz="2400" dirty="0"/>
          </a:p>
        </p:txBody>
      </p:sp>
      <p:sp>
        <p:nvSpPr>
          <p:cNvPr id="18" name="Shape 16"/>
          <p:cNvSpPr/>
          <p:nvPr/>
        </p:nvSpPr>
        <p:spPr>
          <a:xfrm>
            <a:off x="782956" y="5965865"/>
            <a:ext cx="2913168" cy="164699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9" name="Text 17"/>
          <p:cNvSpPr/>
          <p:nvPr/>
        </p:nvSpPr>
        <p:spPr>
          <a:xfrm>
            <a:off x="1647168" y="6655495"/>
            <a:ext cx="880000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Shape 10"/>
          <p:cNvSpPr/>
          <p:nvPr/>
        </p:nvSpPr>
        <p:spPr>
          <a:xfrm>
            <a:off x="2764124" y="2959937"/>
            <a:ext cx="10859601" cy="45719"/>
          </a:xfrm>
          <a:prstGeom prst="roundRect">
            <a:avLst>
              <a:gd name="adj" fmla="val 220198"/>
            </a:avLst>
          </a:prstGeom>
          <a:solidFill>
            <a:srgbClr val="535455"/>
          </a:solidFill>
          <a:ln/>
        </p:spPr>
      </p:sp>
      <p:sp>
        <p:nvSpPr>
          <p:cNvPr id="24" name="Rectangle 23"/>
          <p:cNvSpPr/>
          <p:nvPr/>
        </p:nvSpPr>
        <p:spPr>
          <a:xfrm>
            <a:off x="1088469" y="3609303"/>
            <a:ext cx="1234260" cy="54117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4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Prata" panose="020B0604020202020204" charset="0"/>
              </a:rPr>
              <a:t>2</a:t>
            </a:r>
            <a:endParaRPr lang="en-US" sz="4800" dirty="0">
              <a:solidFill>
                <a:schemeClr val="accent4">
                  <a:lumMod val="60000"/>
                  <a:lumOff val="40000"/>
                </a:schemeClr>
              </a:solidFill>
              <a:latin typeface="Prata" panose="020B060402020202020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2601903" y="7546428"/>
            <a:ext cx="1944414" cy="578069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  <p:bldP spid="15" grpId="0" animBg="1"/>
      <p:bldP spid="16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64365" y="3061589"/>
            <a:ext cx="105937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BF9000"/>
                </a:solidFill>
                <a:latin typeface="Bodoni MT" panose="02070603080606020203" pitchFamily="18" charset="0"/>
              </a:rPr>
              <a:t>BOARDING PAGE</a:t>
            </a:r>
          </a:p>
        </p:txBody>
      </p:sp>
      <p:sp>
        <p:nvSpPr>
          <p:cNvPr id="4" name="Pentagon 3"/>
          <p:cNvSpPr/>
          <p:nvPr/>
        </p:nvSpPr>
        <p:spPr>
          <a:xfrm>
            <a:off x="0" y="3184435"/>
            <a:ext cx="2596055" cy="1229711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454359" y="7627716"/>
            <a:ext cx="2083444" cy="601884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78516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956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Prata" pitchFamily="34" charset="0"/>
              </a:rPr>
              <a:t>Boarding Page</a:t>
            </a:r>
            <a:endParaRPr lang="en-US" sz="44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370390" y="2099678"/>
            <a:ext cx="7870361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Custom Background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: Uses an image as the background for the onboarding screen.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Text Information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: Displays a header and description with distinct styling.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Responsive Button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: A full-width "Let's Go" button that navigates to the login page.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195" y="0"/>
            <a:ext cx="5988205" cy="8229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3147" y="2699841"/>
            <a:ext cx="829904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Column Layout</a:t>
            </a:r>
            <a:r>
              <a:rPr lang="en-US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 Organizes content with Column and Expanded for responsive design.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Navigation</a:t>
            </a:r>
            <a:r>
              <a:rPr lang="en-US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 Uses Navigator to go to the login page, clearing the stack.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1334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64365" y="3061589"/>
            <a:ext cx="105937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BF9000"/>
                </a:solidFill>
                <a:latin typeface="Bodoni MT" panose="02070603080606020203" pitchFamily="18" charset="0"/>
              </a:rPr>
              <a:t>SIGN-UP PAGE</a:t>
            </a:r>
          </a:p>
        </p:txBody>
      </p:sp>
      <p:sp>
        <p:nvSpPr>
          <p:cNvPr id="4" name="Pentagon 3"/>
          <p:cNvSpPr/>
          <p:nvPr/>
        </p:nvSpPr>
        <p:spPr>
          <a:xfrm>
            <a:off x="0" y="3184435"/>
            <a:ext cx="2596055" cy="1229711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454359" y="7627716"/>
            <a:ext cx="2083444" cy="601884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35018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412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Prata" pitchFamily="34" charset="0"/>
              </a:rPr>
              <a:t>Sign-up Page</a:t>
            </a:r>
            <a:endParaRPr lang="en-US" sz="44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2459" y="1839950"/>
            <a:ext cx="6802244" cy="5664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6527" y="0"/>
            <a:ext cx="4750420" cy="8140390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21127" y="1644374"/>
            <a:ext cx="8854068" cy="5295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AppBar &amp; Background: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The AppBar is transparent, with no elevation, and the main background color is set to black.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Sign Up Button: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A full-width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Arial Unicode MS" panose="020B0604020202020204" pitchFamily="34" charset="-128"/>
              </a:rPr>
              <a:t>ElevatedButton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</a:rPr>
              <a:t> is styled with a blue background and triggers the signup function from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Arial Unicode MS" panose="020B0604020202020204" pitchFamily="34" charset="-128"/>
              </a:rPr>
              <a:t>AuthService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</a:rPr>
              <a:t> when pressed.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Navigation to Login: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Below the signup form, a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Arial Unicode MS" panose="020B0604020202020204" pitchFamily="34" charset="-128"/>
              </a:rPr>
              <a:t>RichText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</a:rPr>
              <a:t> widget provides a link that redirects users to the login page if they already have an account.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127" y="2753331"/>
            <a:ext cx="895682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Responsive Design:</a:t>
            </a:r>
            <a:r>
              <a:rPr lang="en-US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The layout uses a </a:t>
            </a:r>
            <a:r>
              <a:rPr lang="en-US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Unicode MS" panose="020B0604020202020204" pitchFamily="34" charset="-128"/>
              </a:rPr>
              <a:t>SingleChildScrollView</a:t>
            </a:r>
            <a:r>
              <a:rPr lang="en-US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to ensure content is scrollable on smaller screens, with consistent padding for a responsive and user-friendly interface.</a:t>
            </a:r>
            <a:r>
              <a:rPr lang="en-US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 </a:t>
            </a:r>
          </a:p>
          <a:p>
            <a:pPr marL="514350" lvl="0" indent="-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User Input Fields:</a:t>
            </a:r>
            <a:r>
              <a:rPr lang="en-US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The screen includes email and password fields, styled with </a:t>
            </a:r>
            <a:r>
              <a:rPr lang="en-US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Unicode MS" panose="020B0604020202020204" pitchFamily="34" charset="-128"/>
              </a:rPr>
              <a:t>GoogleFonts.raleway</a:t>
            </a:r>
            <a:r>
              <a:rPr lang="en-US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and a custom </a:t>
            </a:r>
            <a:r>
              <a:rPr lang="en-US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Unicode MS" panose="020B0604020202020204" pitchFamily="34" charset="-128"/>
              </a:rPr>
              <a:t>InputDecoration</a:t>
            </a:r>
            <a:r>
              <a:rPr lang="en-US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for a clean and modern design.</a:t>
            </a:r>
            <a:endParaRPr lang="en-US" altLang="en-US" sz="2400" dirty="0">
              <a:solidFill>
                <a:schemeClr val="accent4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737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64365" y="3061589"/>
            <a:ext cx="105937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chemeClr val="accent4">
                    <a:lumMod val="75000"/>
                  </a:schemeClr>
                </a:solidFill>
                <a:latin typeface="Bodoni MT" panose="02070603080606020203" pitchFamily="18" charset="0"/>
              </a:rPr>
              <a:t>HOME PAGE</a:t>
            </a:r>
            <a:endParaRPr lang="en-US" sz="8800" dirty="0">
              <a:solidFill>
                <a:schemeClr val="accent4">
                  <a:lumMod val="75000"/>
                </a:schemeClr>
              </a:solidFill>
              <a:latin typeface="Bodoni MT" panose="02070603080606020203" pitchFamily="18" charset="0"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0" y="3184435"/>
            <a:ext cx="2596055" cy="1229711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454359" y="7627716"/>
            <a:ext cx="2083444" cy="601884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04888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6326" y="506497"/>
            <a:ext cx="5638054" cy="707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Prata" pitchFamily="34" charset="0"/>
              </a:rPr>
              <a:t>Home Page</a:t>
            </a:r>
            <a:endParaRPr lang="en-US" sz="44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789" y="-1"/>
            <a:ext cx="4529612" cy="8135495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10250" y="4173056"/>
            <a:ext cx="95118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9091" y="1448362"/>
            <a:ext cx="8598698" cy="581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AppBar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: Displays the title </a:t>
            </a:r>
            <a:r>
              <a:rPr kumimoji="0" lang="en-US" altLang="en-US" sz="2400" b="0" i="1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"CHOOSE YOUR CAR"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with a black background. 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State Management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: Utilizes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 Unicode MS" panose="020B0604020202020204" pitchFamily="34" charset="-128"/>
              </a:rPr>
              <a:t>BlocBuilder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 to handle car data states.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Loading State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: Shows a spinner while car data is being fetched. 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Loaded State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: Displays a list of cars with images using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 Unicode MS" panose="020B0604020202020204" pitchFamily="34" charset="-128"/>
              </a:rPr>
              <a:t>ListView.builder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 after successful data retrieval.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Error State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: Informs users with an error message if data loading fails.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2980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38756" y="3076015"/>
            <a:ext cx="93639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BF9000"/>
                </a:solidFill>
                <a:latin typeface="Bodoni MT" panose="02070603080606020203" pitchFamily="18" charset="0"/>
              </a:rPr>
              <a:t>INTRODUCTION</a:t>
            </a:r>
            <a:endParaRPr lang="en-US" sz="8800" dirty="0">
              <a:solidFill>
                <a:srgbClr val="BF9000"/>
              </a:solidFill>
              <a:latin typeface="Bodoni MT" panose="02070603080606020203" pitchFamily="18" charset="0"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0" y="3184435"/>
            <a:ext cx="2596055" cy="1229711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454359" y="7569843"/>
            <a:ext cx="2083444" cy="578734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25412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70075" y="3076015"/>
            <a:ext cx="113032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chemeClr val="accent4">
                    <a:lumMod val="75000"/>
                  </a:schemeClr>
                </a:solidFill>
                <a:latin typeface="Bodoni MT" panose="02070603080606020203" pitchFamily="18" charset="0"/>
              </a:rPr>
              <a:t>CAR DETAIL PAGE</a:t>
            </a:r>
            <a:endParaRPr lang="en-US" sz="8800" dirty="0">
              <a:solidFill>
                <a:schemeClr val="accent4">
                  <a:lumMod val="75000"/>
                </a:schemeClr>
              </a:solidFill>
              <a:latin typeface="Bodoni MT" panose="02070603080606020203" pitchFamily="18" charset="0"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0" y="3184435"/>
            <a:ext cx="2596055" cy="1229711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454359" y="7627716"/>
            <a:ext cx="2083444" cy="601884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63630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6326" y="695683"/>
            <a:ext cx="5638054" cy="707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Prata" pitchFamily="34" charset="0"/>
              </a:rPr>
              <a:t>Car Detail Page</a:t>
            </a:r>
            <a:endParaRPr lang="en-US" sz="44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739502" y="2685937"/>
            <a:ext cx="833974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611" y="118011"/>
            <a:ext cx="4482790" cy="8022379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16367" y="1912881"/>
            <a:ext cx="9631244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Car Details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: Displays a profile avatar, owner's name, price, and a map image with animation.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Animation Effect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: Applies a scale animation for a zoom-in effect on the map image.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Interactive Map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: Tapping the map image opens a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 Unicode MS" panose="020B0604020202020204" pitchFamily="34" charset="-128"/>
              </a:rPr>
              <a:t>MapDetailsPage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 with detailed car information.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Additional Cars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: Shows a list of more car options at the bottom using the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 Unicode MS" panose="020B0604020202020204" pitchFamily="34" charset="-128"/>
              </a:rPr>
              <a:t>MoreCard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 widget.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077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1255" y="3152704"/>
            <a:ext cx="114983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chemeClr val="accent4">
                    <a:lumMod val="75000"/>
                  </a:schemeClr>
                </a:solidFill>
                <a:latin typeface="Bodoni MT" panose="02070603080606020203" pitchFamily="18" charset="0"/>
              </a:rPr>
              <a:t>MAP FEATURE PAGE</a:t>
            </a:r>
            <a:endParaRPr lang="en-US" sz="8000" dirty="0">
              <a:solidFill>
                <a:schemeClr val="accent4">
                  <a:lumMod val="75000"/>
                </a:schemeClr>
              </a:solidFill>
              <a:latin typeface="Bodoni MT" panose="02070603080606020203" pitchFamily="18" charset="0"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0" y="3184435"/>
            <a:ext cx="2596055" cy="1229711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454359" y="7627716"/>
            <a:ext cx="2083444" cy="601884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54824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6326" y="695683"/>
            <a:ext cx="5638054" cy="707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Prata" pitchFamily="34" charset="0"/>
              </a:rPr>
              <a:t>Map Features Page:</a:t>
            </a:r>
            <a:endParaRPr lang="en-US" sz="44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739502" y="2685937"/>
            <a:ext cx="833974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156" y="0"/>
            <a:ext cx="4516244" cy="814039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63401" y="272580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34398" y="1793961"/>
            <a:ext cx="9161243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Default Map Centering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: Map is centered at a default latitude and longitude with zoom controls enabled.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Car Details Widget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: A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 Unicode MS" panose="020B0604020202020204" pitchFamily="34" charset="-128"/>
              </a:rPr>
              <a:t>carDetailIsCard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 widget at the bottom displays specific car details.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Stack Layout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: Utilizes a Stack layout, placing the map beneath the car details card.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Map Display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: Uses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 Unicode MS" panose="020B0604020202020204" pitchFamily="34" charset="-128"/>
              </a:rPr>
              <a:t>FlutterMap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 with a tile layer from OpenStreetMap.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Customization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: Initial map position and zoom level are customizable via the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 Unicode MS" panose="020B0604020202020204" pitchFamily="34" charset="-128"/>
              </a:rPr>
              <a:t>MapOptions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 configuration.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91473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01158" y="3199125"/>
            <a:ext cx="11571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BF9000"/>
                </a:solidFill>
                <a:latin typeface="Bodoni MT" panose="02070603080606020203" pitchFamily="18" charset="0"/>
              </a:rPr>
              <a:t>USER AUTHENTICATION</a:t>
            </a:r>
            <a:endParaRPr lang="en-US" sz="7200" dirty="0">
              <a:solidFill>
                <a:srgbClr val="BF9000"/>
              </a:solidFill>
              <a:latin typeface="Bodoni MT" panose="02070603080606020203" pitchFamily="18" charset="0"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0" y="3184435"/>
            <a:ext cx="2596055" cy="1229711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454359" y="7627716"/>
            <a:ext cx="2083444" cy="601884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685603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7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4">
                    <a:lumMod val="60000"/>
                    <a:lumOff val="4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Authentication</a:t>
            </a:r>
            <a:endParaRPr lang="en-US" sz="44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014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18303" y="3267551"/>
            <a:ext cx="4720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Login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51531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Secure login for existing users.</a:t>
            </a:r>
            <a:endParaRPr lang="en-US" sz="2800" b="1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7520" y="4469249"/>
            <a:ext cx="1737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3200" dirty="0"/>
          </a:p>
        </p:txBody>
      </p:sp>
      <p:sp>
        <p:nvSpPr>
          <p:cNvPr id="10" name="Text 6"/>
          <p:cNvSpPr/>
          <p:nvPr/>
        </p:nvSpPr>
        <p:spPr>
          <a:xfrm>
            <a:off x="6090681" y="4236170"/>
            <a:ext cx="2836208" cy="335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Sign Up</a:t>
            </a:r>
            <a:endParaRPr lang="en-US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 7"/>
          <p:cNvSpPr/>
          <p:nvPr/>
        </p:nvSpPr>
        <p:spPr>
          <a:xfrm>
            <a:off x="6206371" y="4759762"/>
            <a:ext cx="82348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Easy sign-up for new users with social media integration.</a:t>
            </a:r>
            <a:endParaRPr lang="en-US" sz="2400" b="1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6448" y="5832872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3200" dirty="0"/>
          </a:p>
        </p:txBody>
      </p:sp>
      <p:sp>
        <p:nvSpPr>
          <p:cNvPr id="15" name="Text 10"/>
          <p:cNvSpPr/>
          <p:nvPr/>
        </p:nvSpPr>
        <p:spPr>
          <a:xfrm>
            <a:off x="6945808" y="56177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Profile Management</a:t>
            </a:r>
            <a:endParaRPr lang="en-US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7121128" cy="676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Manage user profiles, preferences, and </a:t>
            </a:r>
            <a:r>
              <a:rPr lang="en-US" sz="2400" b="1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past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b="1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rental </a:t>
            </a:r>
            <a:r>
              <a:rPr lang="en-US" sz="2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history.</a:t>
            </a:r>
            <a:endParaRPr lang="en-US" sz="2400" b="1" dirty="0"/>
          </a:p>
        </p:txBody>
      </p:sp>
      <p:sp>
        <p:nvSpPr>
          <p:cNvPr id="20" name="Rectangle 19"/>
          <p:cNvSpPr/>
          <p:nvPr/>
        </p:nvSpPr>
        <p:spPr>
          <a:xfrm>
            <a:off x="12454359" y="7627716"/>
            <a:ext cx="2083444" cy="601884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 uiExpand="1" build="p" animBg="1"/>
      <p:bldP spid="10" grpId="0" uiExpand="1" build="p" animBg="1"/>
      <p:bldP spid="11" grpId="0" uiExpand="1" build="p" animBg="1"/>
      <p:bldP spid="15" grpId="0" uiExpand="1" build="p" animBg="1"/>
      <p:bldP spid="16" grpId="0" uiExpand="1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Authentication</a:t>
            </a:r>
            <a:endParaRPr lang="en-US" sz="5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Sign In Page</a:t>
            </a:r>
            <a:endParaRPr lang="en-US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122017" cy="1360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Secure login page for existing users with email/password and social media authentication.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7977894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Sign Up Page</a:t>
            </a:r>
            <a:endParaRPr lang="en-US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7841259" y="4578310"/>
            <a:ext cx="6244709" cy="1433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Simple and intuitive sign-up page for new users with email, password, and social media integration.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2454359" y="7627716"/>
            <a:ext cx="2083444" cy="601884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90345" y="3076015"/>
            <a:ext cx="11519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BF9000"/>
                </a:solidFill>
                <a:latin typeface="Bodoni MT" panose="02070603080606020203" pitchFamily="18" charset="0"/>
              </a:rPr>
              <a:t>Challenges &amp; Best Practices</a:t>
            </a:r>
          </a:p>
        </p:txBody>
      </p:sp>
      <p:sp>
        <p:nvSpPr>
          <p:cNvPr id="4" name="Pentagon 3"/>
          <p:cNvSpPr/>
          <p:nvPr/>
        </p:nvSpPr>
        <p:spPr>
          <a:xfrm>
            <a:off x="0" y="3184435"/>
            <a:ext cx="2596055" cy="1229711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454359" y="7627716"/>
            <a:ext cx="2083444" cy="601884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08600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021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70179" y="198328"/>
            <a:ext cx="8767623" cy="1548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Challenges and Best Practices in Developing the Rental Car App</a:t>
            </a:r>
            <a:endParaRPr lang="en-US" sz="3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5862400" y="2001983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428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872127" y="2017735"/>
            <a:ext cx="3655136" cy="2379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2400" b="1" dirty="0" smtClean="0">
                <a:solidFill>
                  <a:schemeClr val="bg1"/>
                </a:solidFill>
              </a:rPr>
              <a:t>Managing State Across Pages    </a:t>
            </a:r>
          </a:p>
          <a:p>
            <a:pPr algn="ctr">
              <a:lnSpc>
                <a:spcPts val="285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  </a:t>
            </a:r>
            <a:r>
              <a:rPr lang="en-US" sz="2000" b="1" dirty="0">
                <a:solidFill>
                  <a:schemeClr val="bg1"/>
                </a:solidFill>
              </a:rPr>
              <a:t>E</a:t>
            </a:r>
            <a:r>
              <a:rPr lang="en-US" sz="2000" b="1" dirty="0" smtClean="0">
                <a:solidFill>
                  <a:schemeClr val="bg1"/>
                </a:solidFill>
              </a:rPr>
              <a:t>nsuring </a:t>
            </a:r>
            <a:r>
              <a:rPr lang="en-US" sz="2000" b="1" dirty="0">
                <a:solidFill>
                  <a:schemeClr val="bg1"/>
                </a:solidFill>
              </a:rPr>
              <a:t>consistent data flow between pages (onboarding, login, car details, map)</a:t>
            </a:r>
          </a:p>
        </p:txBody>
      </p:sp>
      <p:sp>
        <p:nvSpPr>
          <p:cNvPr id="7" name="Shape 4"/>
          <p:cNvSpPr/>
          <p:nvPr/>
        </p:nvSpPr>
        <p:spPr>
          <a:xfrm>
            <a:off x="10287481" y="1901001"/>
            <a:ext cx="3664863" cy="2568612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428643"/>
            <a:ext cx="2835235" cy="2127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91906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631227" y="5179706"/>
            <a:ext cx="6850051" cy="2087631"/>
          </a:xfrm>
          <a:prstGeom prst="roundRect">
            <a:avLst>
              <a:gd name="adj" fmla="val 702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6051112"/>
            <a:ext cx="6640284" cy="129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54153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Box 12"/>
          <p:cNvSpPr txBox="1"/>
          <p:nvPr/>
        </p:nvSpPr>
        <p:spPr>
          <a:xfrm>
            <a:off x="10287481" y="1901001"/>
            <a:ext cx="366486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Handling Complex UI Layouts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Designing </a:t>
            </a:r>
            <a:r>
              <a:rPr lang="en-US" sz="2000" dirty="0">
                <a:solidFill>
                  <a:schemeClr val="bg1"/>
                </a:solidFill>
              </a:rPr>
              <a:t>responsive UIs that adapt to screen sizes and orientations, especially with custom animations like map zoom and car details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40914" y="5278109"/>
            <a:ext cx="68306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Integrating Third-Party Libraries and Services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Customizing </a:t>
            </a:r>
            <a:r>
              <a:rPr lang="en-US" sz="2400" dirty="0">
                <a:solidFill>
                  <a:schemeClr val="bg1"/>
                </a:solidFill>
              </a:rPr>
              <a:t>and troubleshooting third-party libraries (e.g., FlutterMap, Firebase) while managing dependencies and ensuring smooth integration with Flutter.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454359" y="7627716"/>
            <a:ext cx="2083444" cy="601884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016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70538" y="2922127"/>
            <a:ext cx="11708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BF9000"/>
                </a:solidFill>
                <a:latin typeface="Bodoni MT" panose="02070603080606020203" pitchFamily="18" charset="0"/>
              </a:rPr>
              <a:t>CONCLUSION &amp; FUTURE ENHANCEMENTS</a:t>
            </a:r>
            <a:endParaRPr lang="en-US" sz="5400" dirty="0">
              <a:solidFill>
                <a:srgbClr val="BF9000"/>
              </a:solidFill>
              <a:latin typeface="Bodoni MT" panose="02070603080606020203" pitchFamily="18" charset="0"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0" y="3184435"/>
            <a:ext cx="2596055" cy="1229711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454359" y="7627716"/>
            <a:ext cx="2083444" cy="601884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70379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71889" y="488775"/>
            <a:ext cx="887073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Bodoni MT" panose="02070603080606020203" pitchFamily="18" charset="0"/>
                <a:cs typeface="MV Boli" panose="02000500030200090000" pitchFamily="2" charset="0"/>
              </a:rPr>
              <a:t>RENTAL CAR APP IN FLUTTER USING OOPS </a:t>
            </a:r>
            <a:endParaRPr lang="en-US" sz="4450" dirty="0">
              <a:solidFill>
                <a:schemeClr val="accent4">
                  <a:lumMod val="60000"/>
                  <a:lumOff val="40000"/>
                </a:schemeClr>
              </a:solidFill>
              <a:latin typeface="Bodoni MT" panose="02070603080606020203" pitchFamily="18" charset="0"/>
              <a:cs typeface="MV Boli" panose="0200050003020009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871889" y="3244510"/>
            <a:ext cx="8646289" cy="2168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Prata" panose="020B0604020202020204" charset="0"/>
                <a:cs typeface="Times New Roman" panose="02020603050405020304" pitchFamily="18" charset="0"/>
              </a:rPr>
              <a:t>Our app simplifies the car rental process, offering users a seamless and enjoyable experience while ensuring scalability and maintainability through OOP principles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Prata" panose="020B0604020202020204" charset="0"/>
                <a:cs typeface="Times New Roman" panose="02020603050405020304" pitchFamily="18" charset="0"/>
              </a:rPr>
              <a:t>.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  <a:latin typeface="Prata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512233" y="7697165"/>
            <a:ext cx="2118167" cy="451412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4576" y="16684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4">
                    <a:lumMod val="60000"/>
                    <a:lumOff val="4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and Future Enhancements</a:t>
            </a:r>
            <a:endParaRPr lang="en-US" sz="44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006921" y="3686951"/>
            <a:ext cx="8350210" cy="2976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</a:rPr>
              <a:t>This Flutter rental car app improved UI design, state management, and API handling, overcoming key development challenges. Future updates will include real-time booking, secure payments, AI recommendations, and enhanced performance, ensuring scalability and a seamless user experience.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54359" y="7627716"/>
            <a:ext cx="2083444" cy="601884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0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613" y="903889"/>
            <a:ext cx="8923283" cy="653810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454359" y="7627716"/>
            <a:ext cx="2083444" cy="601884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205587" y="1782501"/>
            <a:ext cx="8839334" cy="4676172"/>
          </a:xfrm>
          <a:prstGeom prst="roundRect">
            <a:avLst>
              <a:gd name="adj" fmla="val 50000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b="1" dirty="0" smtClean="0">
                <a:latin typeface="Bodoni MT" panose="02070603080606020203" pitchFamily="18" charset="0"/>
              </a:rPr>
              <a:t>THANK YOU</a:t>
            </a:r>
            <a:endParaRPr lang="en-US" sz="16600" b="1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80588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38756" y="3076015"/>
            <a:ext cx="6634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BF9000"/>
                </a:solidFill>
                <a:latin typeface="Bodoni MT" panose="02070603080606020203" pitchFamily="18" charset="0"/>
              </a:rPr>
              <a:t>OVERVIEW</a:t>
            </a:r>
            <a:endParaRPr lang="en-US" sz="8800" dirty="0">
              <a:solidFill>
                <a:srgbClr val="BF9000"/>
              </a:solidFill>
              <a:latin typeface="Bodoni MT" panose="02070603080606020203" pitchFamily="18" charset="0"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0" y="3184435"/>
            <a:ext cx="2596055" cy="1229711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454359" y="7569843"/>
            <a:ext cx="2083444" cy="578734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09562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618" y="1320947"/>
            <a:ext cx="81811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Overview of Rental Car App</a:t>
            </a:r>
            <a:endParaRPr lang="en-US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688687" y="2644427"/>
            <a:ext cx="5176086" cy="43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Simplified Rental Process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1" y="3349813"/>
            <a:ext cx="5070982" cy="2689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Streamlined rental experience for effortless car browsing, comparison, and </a:t>
            </a:r>
            <a:r>
              <a:rPr lang="en-US" sz="2800" dirty="0" smtClean="0">
                <a:solidFill>
                  <a:schemeClr val="bg1"/>
                </a:solidFill>
              </a:rPr>
              <a:t>booking</a:t>
            </a: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Modern solution that removes the hassles of traditional rental agencies</a:t>
            </a:r>
          </a:p>
        </p:txBody>
      </p:sp>
      <p:sp>
        <p:nvSpPr>
          <p:cNvPr id="5" name="Text 3"/>
          <p:cNvSpPr/>
          <p:nvPr/>
        </p:nvSpPr>
        <p:spPr>
          <a:xfrm>
            <a:off x="8257111" y="2644427"/>
            <a:ext cx="4729113" cy="48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User-Centric Design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7956873" y="3349813"/>
            <a:ext cx="6673527" cy="2605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User-friendly design with an intuitive interface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Easy and straightforward navigation for all users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Focused on delivering a simple, accessible experience.</a:t>
            </a:r>
          </a:p>
        </p:txBody>
      </p:sp>
      <p:sp>
        <p:nvSpPr>
          <p:cNvPr id="7" name="Rectangle 6"/>
          <p:cNvSpPr/>
          <p:nvPr/>
        </p:nvSpPr>
        <p:spPr>
          <a:xfrm>
            <a:off x="12528331" y="7315201"/>
            <a:ext cx="2017986" cy="746234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54674" y="3076015"/>
            <a:ext cx="72971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BF9000"/>
                </a:solidFill>
                <a:latin typeface="Bodoni MT" panose="02070603080606020203" pitchFamily="18" charset="0"/>
              </a:rPr>
              <a:t>PRINCIPLES</a:t>
            </a:r>
            <a:endParaRPr lang="en-US" sz="8800" dirty="0">
              <a:solidFill>
                <a:srgbClr val="BF9000"/>
              </a:solidFill>
              <a:latin typeface="Bodoni MT" panose="02070603080606020203" pitchFamily="18" charset="0"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0" y="3184435"/>
            <a:ext cx="2596055" cy="1229711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454359" y="7569843"/>
            <a:ext cx="2083444" cy="578734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090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/>
          <p:cNvSpPr/>
          <p:nvPr/>
        </p:nvSpPr>
        <p:spPr>
          <a:xfrm>
            <a:off x="793790" y="147828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4">
                    <a:lumMod val="60000"/>
                    <a:lumOff val="40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Object-Oriented Programming (OOP) Principles in Flutter</a:t>
            </a:r>
            <a:endParaRPr lang="en-US" sz="44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 2"/>
          <p:cNvSpPr/>
          <p:nvPr/>
        </p:nvSpPr>
        <p:spPr>
          <a:xfrm>
            <a:off x="5088254" y="3576280"/>
            <a:ext cx="33200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Encapsulation</a:t>
            </a:r>
            <a:endParaRPr lang="en-US" sz="360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3349466"/>
            <a:ext cx="1614011" cy="807958"/>
          </a:xfrm>
          <a:prstGeom prst="rect">
            <a:avLst/>
          </a:prstGeom>
        </p:spPr>
      </p:pic>
      <p:sp>
        <p:nvSpPr>
          <p:cNvPr id="18" name="Text 1"/>
          <p:cNvSpPr/>
          <p:nvPr/>
        </p:nvSpPr>
        <p:spPr>
          <a:xfrm>
            <a:off x="4005501" y="3613785"/>
            <a:ext cx="9786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20" name="Shape 3"/>
          <p:cNvSpPr/>
          <p:nvPr/>
        </p:nvSpPr>
        <p:spPr>
          <a:xfrm>
            <a:off x="4918115" y="4170521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sp>
        <p:nvSpPr>
          <p:cNvPr id="23" name="Text 5"/>
          <p:cNvSpPr/>
          <p:nvPr/>
        </p:nvSpPr>
        <p:spPr>
          <a:xfrm>
            <a:off x="5895261" y="4440912"/>
            <a:ext cx="26181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Inheritance</a:t>
            </a:r>
            <a:endParaRPr lang="en-US" sz="3600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4214098"/>
            <a:ext cx="3228022" cy="807958"/>
          </a:xfrm>
          <a:prstGeom prst="rect">
            <a:avLst/>
          </a:prstGeom>
        </p:spPr>
      </p:pic>
      <p:sp>
        <p:nvSpPr>
          <p:cNvPr id="22" name="Text 4"/>
          <p:cNvSpPr/>
          <p:nvPr/>
        </p:nvSpPr>
        <p:spPr>
          <a:xfrm>
            <a:off x="3967520" y="4391263"/>
            <a:ext cx="1737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24" name="Shape 6"/>
          <p:cNvSpPr/>
          <p:nvPr/>
        </p:nvSpPr>
        <p:spPr>
          <a:xfrm>
            <a:off x="5725120" y="5035153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sp>
        <p:nvSpPr>
          <p:cNvPr id="27" name="Text 8"/>
          <p:cNvSpPr/>
          <p:nvPr/>
        </p:nvSpPr>
        <p:spPr>
          <a:xfrm>
            <a:off x="6702266" y="5305544"/>
            <a:ext cx="33456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Polymorphism</a:t>
            </a:r>
            <a:endParaRPr lang="en-US" sz="3600" dirty="0"/>
          </a:p>
        </p:txBody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5078730"/>
            <a:ext cx="4842034" cy="807958"/>
          </a:xfrm>
          <a:prstGeom prst="rect">
            <a:avLst/>
          </a:prstGeom>
        </p:spPr>
      </p:pic>
      <p:sp>
        <p:nvSpPr>
          <p:cNvPr id="26" name="Text 7"/>
          <p:cNvSpPr/>
          <p:nvPr/>
        </p:nvSpPr>
        <p:spPr>
          <a:xfrm>
            <a:off x="3966567" y="5255895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28" name="Shape 9"/>
          <p:cNvSpPr/>
          <p:nvPr/>
        </p:nvSpPr>
        <p:spPr>
          <a:xfrm>
            <a:off x="6532126" y="5899785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sp>
        <p:nvSpPr>
          <p:cNvPr id="31" name="Text 11"/>
          <p:cNvSpPr/>
          <p:nvPr/>
        </p:nvSpPr>
        <p:spPr>
          <a:xfrm>
            <a:off x="7509272" y="6170176"/>
            <a:ext cx="2832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Abstraction</a:t>
            </a:r>
            <a:endParaRPr lang="en-US" sz="3600" dirty="0"/>
          </a:p>
        </p:txBody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5943362"/>
            <a:ext cx="6456164" cy="807958"/>
          </a:xfrm>
          <a:prstGeom prst="rect">
            <a:avLst/>
          </a:prstGeom>
        </p:spPr>
      </p:pic>
      <p:sp>
        <p:nvSpPr>
          <p:cNvPr id="30" name="Text 10"/>
          <p:cNvSpPr/>
          <p:nvPr/>
        </p:nvSpPr>
        <p:spPr>
          <a:xfrm>
            <a:off x="3971330" y="6120527"/>
            <a:ext cx="16585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200" dirty="0"/>
          </a:p>
        </p:txBody>
      </p:sp>
      <p:sp>
        <p:nvSpPr>
          <p:cNvPr id="2" name="Rectangle 1"/>
          <p:cNvSpPr/>
          <p:nvPr/>
        </p:nvSpPr>
        <p:spPr>
          <a:xfrm>
            <a:off x="12601903" y="7546428"/>
            <a:ext cx="1944414" cy="578069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27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059" y="521851"/>
            <a:ext cx="4736544" cy="591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Encapsulation:</a:t>
            </a:r>
            <a:endParaRPr lang="en-US" sz="37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935712" y="1492687"/>
            <a:ext cx="22860" cy="6214943"/>
          </a:xfrm>
          <a:prstGeom prst="roundRect">
            <a:avLst>
              <a:gd name="adj" fmla="val 124319"/>
            </a:avLst>
          </a:prstGeom>
          <a:solidFill>
            <a:srgbClr val="535455"/>
          </a:solidFill>
          <a:ln/>
        </p:spPr>
      </p:sp>
      <p:sp>
        <p:nvSpPr>
          <p:cNvPr id="4" name="Shape 2"/>
          <p:cNvSpPr/>
          <p:nvPr/>
        </p:nvSpPr>
        <p:spPr>
          <a:xfrm>
            <a:off x="1137404" y="1907500"/>
            <a:ext cx="663059" cy="22860"/>
          </a:xfrm>
          <a:prstGeom prst="roundRect">
            <a:avLst>
              <a:gd name="adj" fmla="val 124319"/>
            </a:avLst>
          </a:prstGeom>
          <a:solidFill>
            <a:srgbClr val="535455"/>
          </a:solidFill>
          <a:ln/>
        </p:spPr>
      </p:sp>
      <p:sp>
        <p:nvSpPr>
          <p:cNvPr id="5" name="Shape 3"/>
          <p:cNvSpPr/>
          <p:nvPr/>
        </p:nvSpPr>
        <p:spPr>
          <a:xfrm>
            <a:off x="734020" y="1705808"/>
            <a:ext cx="426244" cy="42624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6" name="Text 4"/>
          <p:cNvSpPr/>
          <p:nvPr/>
        </p:nvSpPr>
        <p:spPr>
          <a:xfrm>
            <a:off x="898088" y="1776770"/>
            <a:ext cx="98108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989177" y="1682115"/>
            <a:ext cx="5855194" cy="449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Encapsulation in Authentication (</a:t>
            </a:r>
            <a:r>
              <a:rPr lang="en-US" altLang="en-US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</a:rPr>
              <a:t>Authservice class)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indent="0" algn="l">
              <a:lnSpc>
                <a:spcPts val="2300"/>
              </a:lnSpc>
              <a:buNone/>
            </a:pPr>
            <a:endParaRPr lang="en-US" sz="18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Shape 7"/>
          <p:cNvSpPr/>
          <p:nvPr/>
        </p:nvSpPr>
        <p:spPr>
          <a:xfrm>
            <a:off x="1137404" y="3188375"/>
            <a:ext cx="663059" cy="22860"/>
          </a:xfrm>
          <a:prstGeom prst="roundRect">
            <a:avLst>
              <a:gd name="adj" fmla="val 124319"/>
            </a:avLst>
          </a:prstGeom>
          <a:solidFill>
            <a:srgbClr val="535455"/>
          </a:solidFill>
          <a:ln/>
        </p:spPr>
      </p:sp>
      <p:sp>
        <p:nvSpPr>
          <p:cNvPr id="9" name="Shape 8"/>
          <p:cNvSpPr/>
          <p:nvPr/>
        </p:nvSpPr>
        <p:spPr>
          <a:xfrm>
            <a:off x="734020" y="2986683"/>
            <a:ext cx="426244" cy="42624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0" name="Text 9"/>
          <p:cNvSpPr/>
          <p:nvPr/>
        </p:nvSpPr>
        <p:spPr>
          <a:xfrm>
            <a:off x="859988" y="3057644"/>
            <a:ext cx="174188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10"/>
          <p:cNvSpPr/>
          <p:nvPr/>
        </p:nvSpPr>
        <p:spPr>
          <a:xfrm>
            <a:off x="1989176" y="2962989"/>
            <a:ext cx="5760921" cy="449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Encapsulation of Car data(Car Model)</a:t>
            </a:r>
            <a:endParaRPr lang="en-US" sz="18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Shape 12"/>
          <p:cNvSpPr/>
          <p:nvPr/>
        </p:nvSpPr>
        <p:spPr>
          <a:xfrm>
            <a:off x="1137404" y="4469249"/>
            <a:ext cx="663059" cy="22860"/>
          </a:xfrm>
          <a:prstGeom prst="roundRect">
            <a:avLst>
              <a:gd name="adj" fmla="val 124319"/>
            </a:avLst>
          </a:prstGeom>
          <a:solidFill>
            <a:srgbClr val="535455"/>
          </a:solidFill>
          <a:ln/>
        </p:spPr>
      </p:sp>
      <p:sp>
        <p:nvSpPr>
          <p:cNvPr id="13" name="Shape 13"/>
          <p:cNvSpPr/>
          <p:nvPr/>
        </p:nvSpPr>
        <p:spPr>
          <a:xfrm>
            <a:off x="734020" y="4267557"/>
            <a:ext cx="426244" cy="42624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4" name="Text 14"/>
          <p:cNvSpPr/>
          <p:nvPr/>
        </p:nvSpPr>
        <p:spPr>
          <a:xfrm>
            <a:off x="859036" y="4338518"/>
            <a:ext cx="17621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Shape 17"/>
          <p:cNvSpPr/>
          <p:nvPr/>
        </p:nvSpPr>
        <p:spPr>
          <a:xfrm>
            <a:off x="1137404" y="5750123"/>
            <a:ext cx="663059" cy="22860"/>
          </a:xfrm>
          <a:prstGeom prst="roundRect">
            <a:avLst>
              <a:gd name="adj" fmla="val 124319"/>
            </a:avLst>
          </a:prstGeom>
          <a:solidFill>
            <a:srgbClr val="535455"/>
          </a:solidFill>
          <a:ln/>
        </p:spPr>
      </p:sp>
      <p:sp>
        <p:nvSpPr>
          <p:cNvPr id="16" name="Shape 18"/>
          <p:cNvSpPr/>
          <p:nvPr/>
        </p:nvSpPr>
        <p:spPr>
          <a:xfrm>
            <a:off x="734020" y="5548432"/>
            <a:ext cx="426244" cy="42624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9"/>
          <p:cNvSpPr/>
          <p:nvPr/>
        </p:nvSpPr>
        <p:spPr>
          <a:xfrm>
            <a:off x="864037" y="5619393"/>
            <a:ext cx="166211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200" dirty="0"/>
          </a:p>
        </p:txBody>
      </p:sp>
      <p:sp>
        <p:nvSpPr>
          <p:cNvPr id="18" name="Shape 22"/>
          <p:cNvSpPr/>
          <p:nvPr/>
        </p:nvSpPr>
        <p:spPr>
          <a:xfrm>
            <a:off x="1137404" y="7030998"/>
            <a:ext cx="663059" cy="22860"/>
          </a:xfrm>
          <a:prstGeom prst="roundRect">
            <a:avLst>
              <a:gd name="adj" fmla="val 124319"/>
            </a:avLst>
          </a:prstGeom>
          <a:solidFill>
            <a:srgbClr val="535455"/>
          </a:solidFill>
          <a:ln/>
        </p:spPr>
      </p:sp>
      <p:sp>
        <p:nvSpPr>
          <p:cNvPr id="19" name="Shape 23"/>
          <p:cNvSpPr/>
          <p:nvPr/>
        </p:nvSpPr>
        <p:spPr>
          <a:xfrm>
            <a:off x="734020" y="6829306"/>
            <a:ext cx="426244" cy="42624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20" name="Text 24"/>
          <p:cNvSpPr/>
          <p:nvPr/>
        </p:nvSpPr>
        <p:spPr>
          <a:xfrm>
            <a:off x="861060" y="6900267"/>
            <a:ext cx="172164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200" dirty="0"/>
          </a:p>
        </p:txBody>
      </p:sp>
      <p:sp>
        <p:nvSpPr>
          <p:cNvPr id="21" name="TextBox 20"/>
          <p:cNvSpPr txBox="1"/>
          <p:nvPr/>
        </p:nvSpPr>
        <p:spPr>
          <a:xfrm>
            <a:off x="1902619" y="4256738"/>
            <a:ext cx="626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Encapsulation in UI Components(Controller and Input Handling) 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89176" y="5544746"/>
            <a:ext cx="626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Encapsulation in State Management(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CarBloc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96429" y="6900267"/>
            <a:ext cx="5843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Encapsulation in 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Widge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-Based Structure(UI Screens and Logic)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03049"/>
              </p:ext>
            </p:extLst>
          </p:nvPr>
        </p:nvGraphicFramePr>
        <p:xfrm>
          <a:off x="8686262" y="1459835"/>
          <a:ext cx="5944138" cy="5724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4138"/>
              </a:tblGrid>
              <a:tr h="57246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  <p:sp>
        <p:nvSpPr>
          <p:cNvPr id="26" name="Rectangle 25"/>
          <p:cNvSpPr/>
          <p:nvPr/>
        </p:nvSpPr>
        <p:spPr>
          <a:xfrm>
            <a:off x="12601903" y="7546428"/>
            <a:ext cx="1944414" cy="578069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5453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059" y="521851"/>
            <a:ext cx="4736544" cy="591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Inheritance:</a:t>
            </a:r>
            <a:endParaRPr lang="en-US" sz="37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935712" y="1492687"/>
            <a:ext cx="22860" cy="6214943"/>
          </a:xfrm>
          <a:prstGeom prst="roundRect">
            <a:avLst>
              <a:gd name="adj" fmla="val 124319"/>
            </a:avLst>
          </a:prstGeom>
          <a:solidFill>
            <a:srgbClr val="535455"/>
          </a:solidFill>
          <a:ln/>
        </p:spPr>
      </p:sp>
      <p:sp>
        <p:nvSpPr>
          <p:cNvPr id="4" name="Shape 2"/>
          <p:cNvSpPr/>
          <p:nvPr/>
        </p:nvSpPr>
        <p:spPr>
          <a:xfrm>
            <a:off x="1137404" y="1907500"/>
            <a:ext cx="663059" cy="22860"/>
          </a:xfrm>
          <a:prstGeom prst="roundRect">
            <a:avLst>
              <a:gd name="adj" fmla="val 124319"/>
            </a:avLst>
          </a:prstGeom>
          <a:solidFill>
            <a:srgbClr val="535455"/>
          </a:solidFill>
          <a:ln/>
        </p:spPr>
      </p:sp>
      <p:sp>
        <p:nvSpPr>
          <p:cNvPr id="5" name="Shape 3"/>
          <p:cNvSpPr/>
          <p:nvPr/>
        </p:nvSpPr>
        <p:spPr>
          <a:xfrm>
            <a:off x="734020" y="1705808"/>
            <a:ext cx="426244" cy="42624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6" name="Text 4"/>
          <p:cNvSpPr/>
          <p:nvPr/>
        </p:nvSpPr>
        <p:spPr>
          <a:xfrm>
            <a:off x="898088" y="1776770"/>
            <a:ext cx="98108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941671" y="1652001"/>
            <a:ext cx="5949634" cy="419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Login page inherits from Stateless Widget</a:t>
            </a:r>
            <a:endParaRPr lang="en-US" sz="18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Shape 7"/>
          <p:cNvSpPr/>
          <p:nvPr/>
        </p:nvSpPr>
        <p:spPr>
          <a:xfrm>
            <a:off x="1137404" y="3188375"/>
            <a:ext cx="663059" cy="22860"/>
          </a:xfrm>
          <a:prstGeom prst="roundRect">
            <a:avLst>
              <a:gd name="adj" fmla="val 124319"/>
            </a:avLst>
          </a:prstGeom>
          <a:solidFill>
            <a:srgbClr val="535455"/>
          </a:solidFill>
          <a:ln/>
        </p:spPr>
      </p:sp>
      <p:sp>
        <p:nvSpPr>
          <p:cNvPr id="9" name="Shape 8"/>
          <p:cNvSpPr/>
          <p:nvPr/>
        </p:nvSpPr>
        <p:spPr>
          <a:xfrm>
            <a:off x="734020" y="2986683"/>
            <a:ext cx="426244" cy="42624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0" name="Text 9"/>
          <p:cNvSpPr/>
          <p:nvPr/>
        </p:nvSpPr>
        <p:spPr>
          <a:xfrm>
            <a:off x="859988" y="3057644"/>
            <a:ext cx="174188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10"/>
          <p:cNvSpPr/>
          <p:nvPr/>
        </p:nvSpPr>
        <p:spPr>
          <a:xfrm>
            <a:off x="1989176" y="2962989"/>
            <a:ext cx="5760921" cy="449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Car Detail Page Inherits from </a:t>
            </a:r>
            <a:r>
              <a:rPr lang="en-US" sz="185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StatefulWidget</a:t>
            </a:r>
            <a:endParaRPr lang="en-US" sz="185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Shape 12"/>
          <p:cNvSpPr/>
          <p:nvPr/>
        </p:nvSpPr>
        <p:spPr>
          <a:xfrm>
            <a:off x="1137404" y="4469249"/>
            <a:ext cx="663059" cy="22860"/>
          </a:xfrm>
          <a:prstGeom prst="roundRect">
            <a:avLst>
              <a:gd name="adj" fmla="val 124319"/>
            </a:avLst>
          </a:prstGeom>
          <a:solidFill>
            <a:srgbClr val="535455"/>
          </a:solidFill>
          <a:ln/>
        </p:spPr>
      </p:sp>
      <p:sp>
        <p:nvSpPr>
          <p:cNvPr id="13" name="Shape 13"/>
          <p:cNvSpPr/>
          <p:nvPr/>
        </p:nvSpPr>
        <p:spPr>
          <a:xfrm>
            <a:off x="734020" y="4267557"/>
            <a:ext cx="426244" cy="42624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4" name="Text 14"/>
          <p:cNvSpPr/>
          <p:nvPr/>
        </p:nvSpPr>
        <p:spPr>
          <a:xfrm>
            <a:off x="859036" y="4338518"/>
            <a:ext cx="17621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Shape 17"/>
          <p:cNvSpPr/>
          <p:nvPr/>
        </p:nvSpPr>
        <p:spPr>
          <a:xfrm>
            <a:off x="1137404" y="5750123"/>
            <a:ext cx="663059" cy="22860"/>
          </a:xfrm>
          <a:prstGeom prst="roundRect">
            <a:avLst>
              <a:gd name="adj" fmla="val 124319"/>
            </a:avLst>
          </a:prstGeom>
          <a:solidFill>
            <a:srgbClr val="535455"/>
          </a:solidFill>
          <a:ln/>
        </p:spPr>
      </p:sp>
      <p:sp>
        <p:nvSpPr>
          <p:cNvPr id="16" name="Shape 18"/>
          <p:cNvSpPr/>
          <p:nvPr/>
        </p:nvSpPr>
        <p:spPr>
          <a:xfrm>
            <a:off x="734020" y="5548432"/>
            <a:ext cx="426244" cy="42624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9"/>
          <p:cNvSpPr/>
          <p:nvPr/>
        </p:nvSpPr>
        <p:spPr>
          <a:xfrm>
            <a:off x="864037" y="5619393"/>
            <a:ext cx="166211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200" dirty="0"/>
          </a:p>
        </p:txBody>
      </p:sp>
      <p:sp>
        <p:nvSpPr>
          <p:cNvPr id="18" name="Shape 22"/>
          <p:cNvSpPr/>
          <p:nvPr/>
        </p:nvSpPr>
        <p:spPr>
          <a:xfrm>
            <a:off x="1137404" y="7030998"/>
            <a:ext cx="663059" cy="22860"/>
          </a:xfrm>
          <a:prstGeom prst="roundRect">
            <a:avLst>
              <a:gd name="adj" fmla="val 124319"/>
            </a:avLst>
          </a:prstGeom>
          <a:solidFill>
            <a:srgbClr val="535455"/>
          </a:solidFill>
          <a:ln/>
        </p:spPr>
      </p:sp>
      <p:sp>
        <p:nvSpPr>
          <p:cNvPr id="19" name="Shape 23"/>
          <p:cNvSpPr/>
          <p:nvPr/>
        </p:nvSpPr>
        <p:spPr>
          <a:xfrm>
            <a:off x="734020" y="6829306"/>
            <a:ext cx="426244" cy="42624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20" name="Text 24"/>
          <p:cNvSpPr/>
          <p:nvPr/>
        </p:nvSpPr>
        <p:spPr>
          <a:xfrm>
            <a:off x="861060" y="6900267"/>
            <a:ext cx="172164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200" dirty="0"/>
          </a:p>
        </p:txBody>
      </p:sp>
      <p:sp>
        <p:nvSpPr>
          <p:cNvPr id="21" name="TextBox 20"/>
          <p:cNvSpPr txBox="1"/>
          <p:nvPr/>
        </p:nvSpPr>
        <p:spPr>
          <a:xfrm>
            <a:off x="1902619" y="4256738"/>
            <a:ext cx="626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MapDetailsPage Inherits Stateless Widget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89176" y="5544746"/>
            <a:ext cx="626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Reusing ElevatedButton in Multiple Pages 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96430" y="6900267"/>
            <a:ext cx="375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Inherited 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Widges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for Global Themes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19223"/>
              </p:ext>
            </p:extLst>
          </p:nvPr>
        </p:nvGraphicFramePr>
        <p:xfrm>
          <a:off x="6831750" y="989248"/>
          <a:ext cx="7798650" cy="6534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8650"/>
              </a:tblGrid>
              <a:tr h="65349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  <p:sp>
        <p:nvSpPr>
          <p:cNvPr id="27" name="Rectangle 26"/>
          <p:cNvSpPr/>
          <p:nvPr/>
        </p:nvSpPr>
        <p:spPr>
          <a:xfrm>
            <a:off x="7106008" y="6702619"/>
            <a:ext cx="1145894" cy="764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2601903" y="7546428"/>
            <a:ext cx="1944414" cy="578069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286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1002</Words>
  <Application>Microsoft Office PowerPoint</Application>
  <PresentationFormat>Custom</PresentationFormat>
  <Paragraphs>172</Paragraphs>
  <Slides>31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 Unicode MS</vt:lpstr>
      <vt:lpstr>Raleway</vt:lpstr>
      <vt:lpstr>Bodoni MT Black</vt:lpstr>
      <vt:lpstr>MV Boli</vt:lpstr>
      <vt:lpstr>Calibri</vt:lpstr>
      <vt:lpstr>Times New Roman</vt:lpstr>
      <vt:lpstr>Prata</vt:lpstr>
      <vt:lpstr>Bahnschrift SemiLight SemiConde</vt:lpstr>
      <vt:lpstr>Arial</vt:lpstr>
      <vt:lpstr>Bodoni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30</cp:revision>
  <dcterms:created xsi:type="dcterms:W3CDTF">2025-01-26T11:09:10Z</dcterms:created>
  <dcterms:modified xsi:type="dcterms:W3CDTF">2025-01-27T20:29:14Z</dcterms:modified>
</cp:coreProperties>
</file>